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6858000" cy="9144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99" autoAdjust="0"/>
  </p:normalViewPr>
  <p:slideViewPr>
    <p:cSldViewPr>
      <p:cViewPr varScale="1">
        <p:scale>
          <a:sx n="80" d="100"/>
          <a:sy n="80" d="100"/>
        </p:scale>
        <p:origin x="3090" y="9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AC4606-DF29-47A9-A91F-473E43407E85}"/>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01B6BD-BF7F-42EA-8A53-6E09C2D5D9F2}"/>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7D4C481C-F0ED-4551-9F13-003D641618CF}" type="datetimeFigureOut">
              <a:rPr lang="en-US" smtClean="0"/>
              <a:t>1/23/2022</a:t>
            </a:fld>
            <a:endParaRPr lang="en-US"/>
          </a:p>
        </p:txBody>
      </p:sp>
      <p:sp>
        <p:nvSpPr>
          <p:cNvPr id="4" name="Footer Placeholder 3">
            <a:extLst>
              <a:ext uri="{FF2B5EF4-FFF2-40B4-BE49-F238E27FC236}">
                <a16:creationId xmlns:a16="http://schemas.microsoft.com/office/drawing/2014/main" id="{20181EA1-FD34-4DFD-8D71-1B4CC5E799DD}"/>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ACC77-C539-4A73-B2B9-2003DB2498BC}"/>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90B5933-8FFF-4BB9-A0F4-26A2FDF402B5}" type="slidenum">
              <a:rPr lang="en-US" smtClean="0"/>
              <a:t>‹#›</a:t>
            </a:fld>
            <a:endParaRPr lang="en-US"/>
          </a:p>
        </p:txBody>
      </p:sp>
    </p:spTree>
    <p:extLst>
      <p:ext uri="{BB962C8B-B14F-4D97-AF65-F5344CB8AC3E}">
        <p14:creationId xmlns:p14="http://schemas.microsoft.com/office/powerpoint/2010/main" val="3201863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15E25D58-79FE-4CAD-8EC6-4164A0D869C7}" type="datetimeFigureOut">
              <a:rPr lang="en-US" smtClean="0"/>
              <a:t>1/23/2022</a:t>
            </a:fld>
            <a:endParaRPr lang="en-US"/>
          </a:p>
        </p:txBody>
      </p:sp>
      <p:sp>
        <p:nvSpPr>
          <p:cNvPr id="4" name="Slide Image Placeholder 3"/>
          <p:cNvSpPr>
            <a:spLocks noGrp="1" noRot="1" noChangeAspect="1"/>
          </p:cNvSpPr>
          <p:nvPr>
            <p:ph type="sldImg" idx="2"/>
          </p:nvPr>
        </p:nvSpPr>
        <p:spPr>
          <a:xfrm>
            <a:off x="2305050" y="1154113"/>
            <a:ext cx="23399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957072D6-AD99-4DD5-9395-C0BAD8D8799E}" type="slidenum">
              <a:rPr lang="en-US" smtClean="0"/>
              <a:t>‹#›</a:t>
            </a:fld>
            <a:endParaRPr lang="en-US"/>
          </a:p>
        </p:txBody>
      </p:sp>
    </p:spTree>
    <p:extLst>
      <p:ext uri="{BB962C8B-B14F-4D97-AF65-F5344CB8AC3E}">
        <p14:creationId xmlns:p14="http://schemas.microsoft.com/office/powerpoint/2010/main" val="158347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40E-3477-46F8-95FA-10DBABABAFB1}"/>
              </a:ext>
            </a:extLst>
          </p:cNvPr>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841DF5-EB6F-4C11-990E-9D17334C018F}"/>
              </a:ext>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48B093-0ECB-4DD8-9FDD-5B9FAD74A71E}"/>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5" name="Footer Placeholder 4">
            <a:extLst>
              <a:ext uri="{FF2B5EF4-FFF2-40B4-BE49-F238E27FC236}">
                <a16:creationId xmlns:a16="http://schemas.microsoft.com/office/drawing/2014/main" id="{2B50B4A6-3246-42AF-B9E3-4A74E56F4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75994-6325-4363-B670-457E6D36CC4D}"/>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179141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7D3B-7C1C-433F-849B-C7D8EDE644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E9FCA-21F9-4DA9-B9EF-E5533CD74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2CD76-4397-43B4-88ED-35DBFEFB381F}"/>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5" name="Footer Placeholder 4">
            <a:extLst>
              <a:ext uri="{FF2B5EF4-FFF2-40B4-BE49-F238E27FC236}">
                <a16:creationId xmlns:a16="http://schemas.microsoft.com/office/drawing/2014/main" id="{5D1E227C-4658-4DC9-8555-205B7D25A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302FE-A061-45B4-8FCD-A50A43D58446}"/>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237466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4DED2-B2B7-4BEE-9B58-421A4314AAFA}"/>
              </a:ext>
            </a:extLst>
          </p:cNvPr>
          <p:cNvSpPr>
            <a:spLocks noGrp="1"/>
          </p:cNvSpPr>
          <p:nvPr>
            <p:ph type="title" orient="vert"/>
          </p:nvPr>
        </p:nvSpPr>
        <p:spPr>
          <a:xfrm>
            <a:off x="4908550" y="487363"/>
            <a:ext cx="1477963" cy="7748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A5BE6C-1938-4819-9255-5D88B28E2001}"/>
              </a:ext>
            </a:extLst>
          </p:cNvPr>
          <p:cNvSpPr>
            <a:spLocks noGrp="1"/>
          </p:cNvSpPr>
          <p:nvPr>
            <p:ph type="body" orient="vert" idx="1"/>
          </p:nvPr>
        </p:nvSpPr>
        <p:spPr>
          <a:xfrm>
            <a:off x="471488" y="487363"/>
            <a:ext cx="4284662"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39000-51DF-47F2-ADFD-78AD3E00A2CA}"/>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5" name="Footer Placeholder 4">
            <a:extLst>
              <a:ext uri="{FF2B5EF4-FFF2-40B4-BE49-F238E27FC236}">
                <a16:creationId xmlns:a16="http://schemas.microsoft.com/office/drawing/2014/main" id="{145ECFCD-4A8E-494A-B156-A5640A88C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46631-CD31-4D8F-82F9-38C5D841B3D0}"/>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157576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099" y="1066800"/>
            <a:ext cx="6067999" cy="300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19099" y="4076700"/>
            <a:ext cx="6057901"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text</a:t>
            </a:r>
          </a:p>
        </p:txBody>
      </p:sp>
      <p:sp>
        <p:nvSpPr>
          <p:cNvPr id="9" name="Title 1"/>
          <p:cNvSpPr txBox="1">
            <a:spLocks/>
          </p:cNvSpPr>
          <p:nvPr userDrawn="1"/>
        </p:nvSpPr>
        <p:spPr>
          <a:xfrm>
            <a:off x="914399" y="214599"/>
            <a:ext cx="4000500"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1800" baseline="0" dirty="0"/>
              <a:t>Commercial New in ACA</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099" y="190500"/>
            <a:ext cx="495300" cy="495300"/>
          </a:xfrm>
          <a:prstGeom prst="rect">
            <a:avLst/>
          </a:prstGeom>
        </p:spPr>
      </p:pic>
      <p:sp>
        <p:nvSpPr>
          <p:cNvPr id="8" name="Content Placeholder 2">
            <a:extLst>
              <a:ext uri="{FF2B5EF4-FFF2-40B4-BE49-F238E27FC236}">
                <a16:creationId xmlns:a16="http://schemas.microsoft.com/office/drawing/2014/main" id="{0D4BE4E6-FAC8-46CD-96C8-C672705D30FE}"/>
              </a:ext>
            </a:extLst>
          </p:cNvPr>
          <p:cNvSpPr>
            <a:spLocks noGrp="1"/>
          </p:cNvSpPr>
          <p:nvPr>
            <p:ph sz="half" idx="10"/>
          </p:nvPr>
        </p:nvSpPr>
        <p:spPr>
          <a:xfrm>
            <a:off x="429197" y="4895850"/>
            <a:ext cx="6067999" cy="300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92B2460B-7128-4572-BB13-FDC43FC5778A}"/>
              </a:ext>
            </a:extLst>
          </p:cNvPr>
          <p:cNvSpPr>
            <a:spLocks noGrp="1"/>
          </p:cNvSpPr>
          <p:nvPr>
            <p:ph sz="half" idx="11" hasCustomPrompt="1"/>
          </p:nvPr>
        </p:nvSpPr>
        <p:spPr>
          <a:xfrm>
            <a:off x="429197" y="7905750"/>
            <a:ext cx="6057901"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text</a:t>
            </a:r>
          </a:p>
        </p:txBody>
      </p:sp>
    </p:spTree>
    <p:extLst>
      <p:ext uri="{BB962C8B-B14F-4D97-AF65-F5344CB8AC3E}">
        <p14:creationId xmlns:p14="http://schemas.microsoft.com/office/powerpoint/2010/main" val="179434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143000"/>
            <a:ext cx="45339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105400" y="1143000"/>
            <a:ext cx="1371600" cy="243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text</a:t>
            </a:r>
          </a:p>
        </p:txBody>
      </p:sp>
      <p:sp>
        <p:nvSpPr>
          <p:cNvPr id="9" name="Title 1"/>
          <p:cNvSpPr txBox="1">
            <a:spLocks/>
          </p:cNvSpPr>
          <p:nvPr userDrawn="1"/>
        </p:nvSpPr>
        <p:spPr>
          <a:xfrm>
            <a:off x="1066800" y="485422"/>
            <a:ext cx="4457700" cy="54327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2000" dirty="0"/>
              <a:t>Reroof/Reside/Replace in ACA</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00" y="457200"/>
            <a:ext cx="571500" cy="571500"/>
          </a:xfrm>
          <a:prstGeom prst="rect">
            <a:avLst/>
          </a:prstGeom>
        </p:spPr>
      </p:pic>
      <p:sp>
        <p:nvSpPr>
          <p:cNvPr id="18" name="Content Placeholder 2"/>
          <p:cNvSpPr>
            <a:spLocks noGrp="1"/>
          </p:cNvSpPr>
          <p:nvPr>
            <p:ph sz="half" idx="10"/>
          </p:nvPr>
        </p:nvSpPr>
        <p:spPr>
          <a:xfrm>
            <a:off x="419100" y="3733800"/>
            <a:ext cx="45339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p:cNvSpPr>
            <a:spLocks noGrp="1"/>
          </p:cNvSpPr>
          <p:nvPr>
            <p:ph sz="half" idx="11" hasCustomPrompt="1"/>
          </p:nvPr>
        </p:nvSpPr>
        <p:spPr>
          <a:xfrm>
            <a:off x="5105400" y="3733800"/>
            <a:ext cx="1371600" cy="243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text</a:t>
            </a:r>
          </a:p>
        </p:txBody>
      </p:sp>
      <p:sp>
        <p:nvSpPr>
          <p:cNvPr id="20" name="Content Placeholder 2"/>
          <p:cNvSpPr>
            <a:spLocks noGrp="1"/>
          </p:cNvSpPr>
          <p:nvPr>
            <p:ph sz="half" idx="12"/>
          </p:nvPr>
        </p:nvSpPr>
        <p:spPr>
          <a:xfrm>
            <a:off x="419100" y="6324600"/>
            <a:ext cx="45339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half" idx="13" hasCustomPrompt="1"/>
          </p:nvPr>
        </p:nvSpPr>
        <p:spPr>
          <a:xfrm>
            <a:off x="5105400" y="6324600"/>
            <a:ext cx="1371600" cy="243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text</a:t>
            </a:r>
          </a:p>
        </p:txBody>
      </p:sp>
    </p:spTree>
    <p:extLst>
      <p:ext uri="{BB962C8B-B14F-4D97-AF65-F5344CB8AC3E}">
        <p14:creationId xmlns:p14="http://schemas.microsoft.com/office/powerpoint/2010/main" val="195917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32C861-94A7-4055-B595-9C23E1490E25}" type="datetime1">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9CD54-F7CD-4E04-8FA5-2A9DC9633427}" type="slidenum">
              <a:rPr lang="en-US" smtClean="0"/>
              <a:t>‹#›</a:t>
            </a:fld>
            <a:endParaRPr lang="en-US"/>
          </a:p>
        </p:txBody>
      </p:sp>
    </p:spTree>
    <p:extLst>
      <p:ext uri="{BB962C8B-B14F-4D97-AF65-F5344CB8AC3E}">
        <p14:creationId xmlns:p14="http://schemas.microsoft.com/office/powerpoint/2010/main" val="143792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2DA2-436B-4459-A5D7-510DCAC2A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2E890-7408-41EA-B4D1-05429731A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7F610-C476-4C9B-9B10-7354B61899DD}"/>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5" name="Footer Placeholder 4">
            <a:extLst>
              <a:ext uri="{FF2B5EF4-FFF2-40B4-BE49-F238E27FC236}">
                <a16:creationId xmlns:a16="http://schemas.microsoft.com/office/drawing/2014/main" id="{0C288E0E-DBB6-4B33-B466-5CB5109A1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45386-95D1-4249-ACB1-FBD1EB17BB12}"/>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127878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72B1-EE3A-4BF8-9021-BE0E12DB912A}"/>
              </a:ext>
            </a:extLst>
          </p:cNvPr>
          <p:cNvSpPr>
            <a:spLocks noGrp="1"/>
          </p:cNvSpPr>
          <p:nvPr>
            <p:ph type="title"/>
          </p:nvPr>
        </p:nvSpPr>
        <p:spPr>
          <a:xfrm>
            <a:off x="468313" y="2279650"/>
            <a:ext cx="5915025" cy="3803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21FDF5-183F-4F9E-B950-D87A0F496136}"/>
              </a:ext>
            </a:extLst>
          </p:cNvPr>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D09FF0-DE62-465A-A135-BB3ED62B9A0E}"/>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5" name="Footer Placeholder 4">
            <a:extLst>
              <a:ext uri="{FF2B5EF4-FFF2-40B4-BE49-F238E27FC236}">
                <a16:creationId xmlns:a16="http://schemas.microsoft.com/office/drawing/2014/main" id="{6CEBDDD9-01F5-45E4-86C1-B18CB9FA5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625F6-FAB4-4981-9B92-C294ACE6DC61}"/>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232729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0DB9-182D-4078-B635-BD42D800A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FF2461-CB84-4472-8F6A-71863E424E3E}"/>
              </a:ext>
            </a:extLst>
          </p:cNvPr>
          <p:cNvSpPr>
            <a:spLocks noGrp="1"/>
          </p:cNvSpPr>
          <p:nvPr>
            <p:ph sz="half" idx="1"/>
          </p:nvPr>
        </p:nvSpPr>
        <p:spPr>
          <a:xfrm>
            <a:off x="471488" y="2433638"/>
            <a:ext cx="2881312"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28F9C-CBD8-4672-BADD-89A8BFCBD3C9}"/>
              </a:ext>
            </a:extLst>
          </p:cNvPr>
          <p:cNvSpPr>
            <a:spLocks noGrp="1"/>
          </p:cNvSpPr>
          <p:nvPr>
            <p:ph sz="half" idx="2"/>
          </p:nvPr>
        </p:nvSpPr>
        <p:spPr>
          <a:xfrm>
            <a:off x="3505200" y="2433638"/>
            <a:ext cx="2881313"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8D1CDC-C976-437B-92A2-210346427D9A}"/>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6" name="Footer Placeholder 5">
            <a:extLst>
              <a:ext uri="{FF2B5EF4-FFF2-40B4-BE49-F238E27FC236}">
                <a16:creationId xmlns:a16="http://schemas.microsoft.com/office/drawing/2014/main" id="{91011507-D375-4C4E-B985-86F98BD6C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0C2FC-7042-4DC0-9169-B48242273372}"/>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309058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C1A6-FA30-4E97-AE0B-DC34978F1929}"/>
              </a:ext>
            </a:extLst>
          </p:cNvPr>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9CFC7-45CA-4E3C-B49E-A28DC7C0D4B3}"/>
              </a:ext>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EB123-A75F-463F-87E4-94BB84F96E12}"/>
              </a:ext>
            </a:extLst>
          </p:cNvPr>
          <p:cNvSpPr>
            <a:spLocks noGrp="1"/>
          </p:cNvSpPr>
          <p:nvPr>
            <p:ph sz="half" idx="2"/>
          </p:nvPr>
        </p:nvSpPr>
        <p:spPr>
          <a:xfrm>
            <a:off x="473075" y="3340100"/>
            <a:ext cx="2900363"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47AC00-04C5-418E-8B65-CF8991450189}"/>
              </a:ext>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D319D-5F40-4B59-8719-E677354D51CA}"/>
              </a:ext>
            </a:extLst>
          </p:cNvPr>
          <p:cNvSpPr>
            <a:spLocks noGrp="1"/>
          </p:cNvSpPr>
          <p:nvPr>
            <p:ph sz="quarter" idx="4"/>
          </p:nvPr>
        </p:nvSpPr>
        <p:spPr>
          <a:xfrm>
            <a:off x="3471863" y="3340100"/>
            <a:ext cx="291623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03C37-606F-4AE3-92CB-61CD5451D7D3}"/>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8" name="Footer Placeholder 7">
            <a:extLst>
              <a:ext uri="{FF2B5EF4-FFF2-40B4-BE49-F238E27FC236}">
                <a16:creationId xmlns:a16="http://schemas.microsoft.com/office/drawing/2014/main" id="{3CF32CBA-1BBC-4267-A37D-93B4F2DBF0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D01ECB-6488-460D-8FE1-4D32A41F3837}"/>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189494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0E181-3A8D-4D49-8DA0-9B10C31CF1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A9ACC-AB0C-498A-8A8D-75B07A55D491}"/>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4" name="Footer Placeholder 3">
            <a:extLst>
              <a:ext uri="{FF2B5EF4-FFF2-40B4-BE49-F238E27FC236}">
                <a16:creationId xmlns:a16="http://schemas.microsoft.com/office/drawing/2014/main" id="{F593E0EE-7F55-46C0-BC99-CE9BD8E2A6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36A260-B561-40BA-BD3A-FFFBDEEDEA97}"/>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107884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D68F9-2A48-434E-AA4D-C666E8A99D69}"/>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3" name="Footer Placeholder 2">
            <a:extLst>
              <a:ext uri="{FF2B5EF4-FFF2-40B4-BE49-F238E27FC236}">
                <a16:creationId xmlns:a16="http://schemas.microsoft.com/office/drawing/2014/main" id="{E46ECE31-5952-4AD4-8975-0921BD1023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30884C-72FC-4370-90C2-3AC3892014F1}"/>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376080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1275-162C-4D2B-AFB7-E13777E657B3}"/>
              </a:ext>
            </a:extLst>
          </p:cNvPr>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ADCD1C-98A5-4CC6-A880-A94E683BBA24}"/>
              </a:ext>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53B74D-2B56-4522-9981-F631E49FBE3B}"/>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B9CC00-22F8-4116-8613-6D5D71BC20B3}"/>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6" name="Footer Placeholder 5">
            <a:extLst>
              <a:ext uri="{FF2B5EF4-FFF2-40B4-BE49-F238E27FC236}">
                <a16:creationId xmlns:a16="http://schemas.microsoft.com/office/drawing/2014/main" id="{85CB998E-F005-4966-B9E9-6FE69C17A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53F07-6DE8-41F3-BCC0-C3940111103F}"/>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330805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DA11-2E25-48D6-9DE4-F19C59BE3183}"/>
              </a:ext>
            </a:extLst>
          </p:cNvPr>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BC5DC1-A0CC-4053-B43A-975851EFD94A}"/>
              </a:ext>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70E60-84AB-463D-BD1E-D59C6183DAF5}"/>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34774-1731-4C3F-98EA-C054C505DE26}"/>
              </a:ext>
            </a:extLst>
          </p:cNvPr>
          <p:cNvSpPr>
            <a:spLocks noGrp="1"/>
          </p:cNvSpPr>
          <p:nvPr>
            <p:ph type="dt" sz="half" idx="10"/>
          </p:nvPr>
        </p:nvSpPr>
        <p:spPr/>
        <p:txBody>
          <a:bodyPr/>
          <a:lstStyle/>
          <a:p>
            <a:fld id="{813CA59C-2DD8-4037-90CA-70DC668F8AA9}" type="datetimeFigureOut">
              <a:rPr lang="en-US" smtClean="0"/>
              <a:t>1/23/2022</a:t>
            </a:fld>
            <a:endParaRPr lang="en-US"/>
          </a:p>
        </p:txBody>
      </p:sp>
      <p:sp>
        <p:nvSpPr>
          <p:cNvPr id="6" name="Footer Placeholder 5">
            <a:extLst>
              <a:ext uri="{FF2B5EF4-FFF2-40B4-BE49-F238E27FC236}">
                <a16:creationId xmlns:a16="http://schemas.microsoft.com/office/drawing/2014/main" id="{219DC292-E4A4-4997-BC36-7451872D4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226C4-D76E-4C7F-9397-179B06C0F963}"/>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412739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FB40E5-FA46-41CD-BA55-860933F40551}"/>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A60420-1CAA-4952-938B-FD92A2EB02A0}"/>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602FA-459C-4237-B12E-BF00A241F2DF}"/>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13CA59C-2DD8-4037-90CA-70DC668F8AA9}" type="datetimeFigureOut">
              <a:rPr lang="en-US" smtClean="0"/>
              <a:t>1/23/2022</a:t>
            </a:fld>
            <a:endParaRPr lang="en-US"/>
          </a:p>
        </p:txBody>
      </p:sp>
      <p:sp>
        <p:nvSpPr>
          <p:cNvPr id="5" name="Footer Placeholder 4">
            <a:extLst>
              <a:ext uri="{FF2B5EF4-FFF2-40B4-BE49-F238E27FC236}">
                <a16:creationId xmlns:a16="http://schemas.microsoft.com/office/drawing/2014/main" id="{2A9D60C8-A488-437E-B9F2-118424CC64A4}"/>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2F9064-4EC7-44CE-B0AD-C332F50CD710}"/>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5E255F90-7DB5-442A-986B-7E2DF7527A58}" type="slidenum">
              <a:rPr lang="en-US" smtClean="0"/>
              <a:t>‹#›</a:t>
            </a:fld>
            <a:endParaRPr lang="en-US"/>
          </a:p>
        </p:txBody>
      </p:sp>
    </p:spTree>
    <p:extLst>
      <p:ext uri="{BB962C8B-B14F-4D97-AF65-F5344CB8AC3E}">
        <p14:creationId xmlns:p14="http://schemas.microsoft.com/office/powerpoint/2010/main" val="39771675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690"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A17EFC8-2DA9-4DB8-892B-ECADB780D3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419099" y="1047750"/>
            <a:ext cx="4988342" cy="3009900"/>
          </a:xfrm>
        </p:spPr>
      </p:pic>
      <p:sp>
        <p:nvSpPr>
          <p:cNvPr id="9" name="Content Placeholder 8">
            <a:extLst>
              <a:ext uri="{FF2B5EF4-FFF2-40B4-BE49-F238E27FC236}">
                <a16:creationId xmlns:a16="http://schemas.microsoft.com/office/drawing/2014/main" id="{CC637DA1-6BB7-4763-97F4-0E8F91ADA09C}"/>
              </a:ext>
            </a:extLst>
          </p:cNvPr>
          <p:cNvSpPr>
            <a:spLocks noGrp="1"/>
          </p:cNvSpPr>
          <p:nvPr>
            <p:ph sz="half" idx="11"/>
          </p:nvPr>
        </p:nvSpPr>
        <p:spPr/>
        <p:txBody>
          <a:bodyPr>
            <a:normAutofit/>
          </a:bodyPr>
          <a:lstStyle/>
          <a:p>
            <a:pPr marL="0" indent="0">
              <a:buNone/>
            </a:pPr>
            <a:r>
              <a:rPr lang="en-US" sz="1400" dirty="0"/>
              <a:t>After reading the General Disclaimer, check the box and select </a:t>
            </a:r>
            <a:r>
              <a:rPr lang="en-US" sz="1400" b="1" dirty="0"/>
              <a:t>CONTINUE APPLICATION</a:t>
            </a:r>
            <a:r>
              <a:rPr lang="en-US" sz="1400" dirty="0"/>
              <a:t>.</a:t>
            </a:r>
          </a:p>
          <a:p>
            <a:pPr marL="0" indent="0">
              <a:buNone/>
            </a:pPr>
            <a:endParaRPr lang="en-US" sz="1400" dirty="0"/>
          </a:p>
        </p:txBody>
      </p:sp>
      <p:pic>
        <p:nvPicPr>
          <p:cNvPr id="5" name="Content Placeholder 4">
            <a:extLst>
              <a:ext uri="{FF2B5EF4-FFF2-40B4-BE49-F238E27FC236}">
                <a16:creationId xmlns:a16="http://schemas.microsoft.com/office/drawing/2014/main" id="{16C6B810-90C8-4B06-8A29-DE60A08AD8F7}"/>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rcRect/>
          <a:stretch/>
        </p:blipFill>
        <p:spPr>
          <a:xfrm>
            <a:off x="462523" y="4800600"/>
            <a:ext cx="4422099" cy="3009900"/>
          </a:xfrm>
        </p:spPr>
      </p:pic>
      <p:sp>
        <p:nvSpPr>
          <p:cNvPr id="17" name="Content Placeholder 16">
            <a:extLst>
              <a:ext uri="{FF2B5EF4-FFF2-40B4-BE49-F238E27FC236}">
                <a16:creationId xmlns:a16="http://schemas.microsoft.com/office/drawing/2014/main" id="{0901544C-8F53-48AA-BBEB-D81D3FCB0E41}"/>
              </a:ext>
            </a:extLst>
          </p:cNvPr>
          <p:cNvSpPr>
            <a:spLocks noGrp="1"/>
          </p:cNvSpPr>
          <p:nvPr>
            <p:ph sz="half" idx="2"/>
          </p:nvPr>
        </p:nvSpPr>
        <p:spPr/>
        <p:txBody>
          <a:bodyPr>
            <a:normAutofit/>
          </a:bodyPr>
          <a:lstStyle/>
          <a:p>
            <a:pPr marL="0" indent="0">
              <a:buNone/>
            </a:pPr>
            <a:r>
              <a:rPr lang="en-US" sz="1400" dirty="0"/>
              <a:t>From your ACA account, select the </a:t>
            </a:r>
            <a:r>
              <a:rPr lang="en-US" sz="1400" b="1" dirty="0"/>
              <a:t>BUILDING</a:t>
            </a:r>
            <a:r>
              <a:rPr lang="en-US" sz="1400" dirty="0"/>
              <a:t> tab.  Select </a:t>
            </a:r>
            <a:r>
              <a:rPr lang="en-US" sz="1400" b="1" dirty="0"/>
              <a:t>CREATE AN</a:t>
            </a:r>
            <a:r>
              <a:rPr lang="en-US" sz="1400" dirty="0"/>
              <a:t> </a:t>
            </a:r>
            <a:r>
              <a:rPr lang="en-US" sz="1400" b="1" dirty="0"/>
              <a:t>APPLICATION</a:t>
            </a:r>
            <a:r>
              <a:rPr lang="en-US" sz="1400" dirty="0"/>
              <a:t>.</a:t>
            </a:r>
          </a:p>
          <a:p>
            <a:pPr marL="0" indent="0">
              <a:buNone/>
            </a:pPr>
            <a:endParaRPr lang="en-US" sz="1400" dirty="0"/>
          </a:p>
        </p:txBody>
      </p:sp>
      <p:sp>
        <p:nvSpPr>
          <p:cNvPr id="8" name="Arrow: Left 7">
            <a:extLst>
              <a:ext uri="{FF2B5EF4-FFF2-40B4-BE49-F238E27FC236}">
                <a16:creationId xmlns:a16="http://schemas.microsoft.com/office/drawing/2014/main" id="{A475B972-94B5-4E6C-975B-0C2D18E18E79}"/>
              </a:ext>
            </a:extLst>
          </p:cNvPr>
          <p:cNvSpPr/>
          <p:nvPr/>
        </p:nvSpPr>
        <p:spPr>
          <a:xfrm rot="19586103">
            <a:off x="947836" y="664276"/>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A79F89C-8AFA-420E-9968-EA3E03AB9BA6}"/>
              </a:ext>
            </a:extLst>
          </p:cNvPr>
          <p:cNvSpPr/>
          <p:nvPr/>
        </p:nvSpPr>
        <p:spPr>
          <a:xfrm rot="1919644">
            <a:off x="1039232" y="1486367"/>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D770321B-6501-4DA8-A948-182FC41FD05F}"/>
              </a:ext>
            </a:extLst>
          </p:cNvPr>
          <p:cNvSpPr/>
          <p:nvPr/>
        </p:nvSpPr>
        <p:spPr>
          <a:xfrm rot="19051095">
            <a:off x="684626" y="6795242"/>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69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 Teams&#10;&#10;Description automatically generated">
            <a:extLst>
              <a:ext uri="{FF2B5EF4-FFF2-40B4-BE49-F238E27FC236}">
                <a16:creationId xmlns:a16="http://schemas.microsoft.com/office/drawing/2014/main" id="{DB6FECCB-EBCB-4FA1-9B3D-D23C5D2A62B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914400"/>
            <a:ext cx="6067425" cy="1894949"/>
          </a:xfrm>
        </p:spPr>
      </p:pic>
      <p:sp>
        <p:nvSpPr>
          <p:cNvPr id="3" name="Content Placeholder 2">
            <a:extLst>
              <a:ext uri="{FF2B5EF4-FFF2-40B4-BE49-F238E27FC236}">
                <a16:creationId xmlns:a16="http://schemas.microsoft.com/office/drawing/2014/main" id="{3FFCCC22-0D06-4A96-8ED8-56A526956507}"/>
              </a:ext>
            </a:extLst>
          </p:cNvPr>
          <p:cNvSpPr>
            <a:spLocks noGrp="1"/>
          </p:cNvSpPr>
          <p:nvPr>
            <p:ph sz="half" idx="2"/>
          </p:nvPr>
        </p:nvSpPr>
        <p:spPr>
          <a:xfrm>
            <a:off x="370902" y="3504572"/>
            <a:ext cx="6057901" cy="800100"/>
          </a:xfrm>
        </p:spPr>
        <p:txBody>
          <a:bodyPr>
            <a:normAutofit fontScale="55000" lnSpcReduction="20000"/>
          </a:bodyPr>
          <a:lstStyle/>
          <a:p>
            <a:pPr marL="0" indent="0">
              <a:buNone/>
            </a:pPr>
            <a:r>
              <a:rPr lang="en-US" sz="2800" dirty="0"/>
              <a:t>Complete your plumbing fixtures using </a:t>
            </a:r>
            <a:r>
              <a:rPr lang="en-US" sz="2800" b="1" dirty="0"/>
              <a:t>ADD A ROW</a:t>
            </a:r>
            <a:r>
              <a:rPr lang="en-US" sz="2800" dirty="0"/>
              <a:t>.  You can select numerous rows and add all your fixtures with the drop downs in one field.  Select </a:t>
            </a:r>
            <a:r>
              <a:rPr lang="en-US" sz="2800" b="1" dirty="0"/>
              <a:t>SUBMIT</a:t>
            </a:r>
            <a:r>
              <a:rPr lang="en-US" sz="2800" dirty="0"/>
              <a:t>, then </a:t>
            </a:r>
            <a:r>
              <a:rPr lang="en-US" sz="2800" b="1" dirty="0"/>
              <a:t>CONTINUE APPLICATION</a:t>
            </a:r>
            <a:r>
              <a:rPr lang="en-US" sz="2800" dirty="0"/>
              <a:t>.</a:t>
            </a:r>
          </a:p>
          <a:p>
            <a:pPr marL="0" indent="0">
              <a:buNone/>
            </a:pPr>
            <a:endParaRPr lang="en-US" dirty="0"/>
          </a:p>
        </p:txBody>
      </p:sp>
      <p:pic>
        <p:nvPicPr>
          <p:cNvPr id="11" name="Content Placeholder 10">
            <a:extLst>
              <a:ext uri="{FF2B5EF4-FFF2-40B4-BE49-F238E27FC236}">
                <a16:creationId xmlns:a16="http://schemas.microsoft.com/office/drawing/2014/main" id="{B541E378-4185-4E5B-80CC-067D6A227E45}"/>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rcRect/>
          <a:stretch/>
        </p:blipFill>
        <p:spPr>
          <a:xfrm>
            <a:off x="337310" y="4353379"/>
            <a:ext cx="5530090" cy="3199629"/>
          </a:xfrm>
        </p:spPr>
      </p:pic>
      <p:sp>
        <p:nvSpPr>
          <p:cNvPr id="5" name="Content Placeholder 4">
            <a:extLst>
              <a:ext uri="{FF2B5EF4-FFF2-40B4-BE49-F238E27FC236}">
                <a16:creationId xmlns:a16="http://schemas.microsoft.com/office/drawing/2014/main" id="{E90E40C6-7780-4917-8F27-C936E1EAEE67}"/>
              </a:ext>
            </a:extLst>
          </p:cNvPr>
          <p:cNvSpPr>
            <a:spLocks noGrp="1"/>
          </p:cNvSpPr>
          <p:nvPr>
            <p:ph sz="half" idx="11"/>
          </p:nvPr>
        </p:nvSpPr>
        <p:spPr>
          <a:xfrm>
            <a:off x="429197" y="7696200"/>
            <a:ext cx="6057901" cy="963165"/>
          </a:xfrm>
        </p:spPr>
        <p:txBody>
          <a:bodyPr>
            <a:normAutofit/>
          </a:bodyPr>
          <a:lstStyle/>
          <a:p>
            <a:pPr marL="0" indent="0">
              <a:buNone/>
            </a:pPr>
            <a:r>
              <a:rPr lang="en-US" sz="1400" dirty="0"/>
              <a:t>Required documents listed must be uploaded using the </a:t>
            </a:r>
            <a:r>
              <a:rPr lang="en-US" sz="1400" b="1" dirty="0"/>
              <a:t>ADD </a:t>
            </a:r>
            <a:r>
              <a:rPr lang="en-US" sz="1400" dirty="0"/>
              <a:t>or </a:t>
            </a:r>
            <a:r>
              <a:rPr lang="en-US" sz="1400" b="1" dirty="0"/>
              <a:t>SELECT FROM ACCOUNT </a:t>
            </a:r>
            <a:r>
              <a:rPr lang="en-US" sz="1400" dirty="0"/>
              <a:t>buttons.  Note the file types that are acceptable.  Large PDF files may need to be flattened in order to meet the 100 MB maximum allowed</a:t>
            </a:r>
          </a:p>
          <a:p>
            <a:pPr marL="0" indent="0">
              <a:buNone/>
            </a:pPr>
            <a:endParaRPr lang="en-US" dirty="0"/>
          </a:p>
        </p:txBody>
      </p:sp>
      <p:pic>
        <p:nvPicPr>
          <p:cNvPr id="8" name="Content Placeholder 6">
            <a:extLst>
              <a:ext uri="{FF2B5EF4-FFF2-40B4-BE49-F238E27FC236}">
                <a16:creationId xmlns:a16="http://schemas.microsoft.com/office/drawing/2014/main" id="{692925D6-9FF1-4354-B8F0-CC0244FCDD4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43200" y="1310494"/>
            <a:ext cx="2856074" cy="2142056"/>
          </a:xfrm>
          <a:prstGeom prst="rect">
            <a:avLst/>
          </a:prstGeom>
        </p:spPr>
      </p:pic>
      <p:sp>
        <p:nvSpPr>
          <p:cNvPr id="9" name="Arrow: Left 8">
            <a:extLst>
              <a:ext uri="{FF2B5EF4-FFF2-40B4-BE49-F238E27FC236}">
                <a16:creationId xmlns:a16="http://schemas.microsoft.com/office/drawing/2014/main" id="{F65B5610-ADD1-4522-9BB0-15758696F04E}"/>
              </a:ext>
            </a:extLst>
          </p:cNvPr>
          <p:cNvSpPr/>
          <p:nvPr/>
        </p:nvSpPr>
        <p:spPr>
          <a:xfrm rot="19586103">
            <a:off x="842863" y="1709474"/>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062BAC39-015F-4D26-B943-499200ABCC8D}"/>
              </a:ext>
            </a:extLst>
          </p:cNvPr>
          <p:cNvSpPr/>
          <p:nvPr/>
        </p:nvSpPr>
        <p:spPr>
          <a:xfrm rot="19586103">
            <a:off x="1541750" y="6696308"/>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06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 email&#10;&#10;Description automatically generated">
            <a:extLst>
              <a:ext uri="{FF2B5EF4-FFF2-40B4-BE49-F238E27FC236}">
                <a16:creationId xmlns:a16="http://schemas.microsoft.com/office/drawing/2014/main" id="{51E5C401-D5A1-47CC-953D-65AB34E724A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9197" y="914400"/>
            <a:ext cx="3580681" cy="3009900"/>
          </a:xfrm>
        </p:spPr>
      </p:pic>
      <p:sp>
        <p:nvSpPr>
          <p:cNvPr id="3" name="Content Placeholder 2">
            <a:extLst>
              <a:ext uri="{FF2B5EF4-FFF2-40B4-BE49-F238E27FC236}">
                <a16:creationId xmlns:a16="http://schemas.microsoft.com/office/drawing/2014/main" id="{4A42446F-1D88-4BCF-8127-1DBE9A80F5BF}"/>
              </a:ext>
            </a:extLst>
          </p:cNvPr>
          <p:cNvSpPr>
            <a:spLocks noGrp="1"/>
          </p:cNvSpPr>
          <p:nvPr>
            <p:ph sz="half" idx="2"/>
          </p:nvPr>
        </p:nvSpPr>
        <p:spPr>
          <a:xfrm>
            <a:off x="451609" y="3974364"/>
            <a:ext cx="6057901" cy="800100"/>
          </a:xfrm>
        </p:spPr>
        <p:txBody>
          <a:bodyPr>
            <a:normAutofit fontScale="55000" lnSpcReduction="20000"/>
          </a:bodyPr>
          <a:lstStyle/>
          <a:p>
            <a:pPr marL="0" indent="0">
              <a:buNone/>
            </a:pPr>
            <a:r>
              <a:rPr lang="en-US" sz="2500" dirty="0"/>
              <a:t>Using the </a:t>
            </a:r>
            <a:r>
              <a:rPr lang="en-US" sz="2500" b="1" dirty="0"/>
              <a:t>TYPE</a:t>
            </a:r>
            <a:r>
              <a:rPr lang="en-US" sz="2500" dirty="0"/>
              <a:t> drop down, choose the correct title for each document downloaded.  If all required documents are not added, the application will not advance.  Select the blue </a:t>
            </a:r>
            <a:r>
              <a:rPr lang="en-US" sz="2500" b="1" dirty="0"/>
              <a:t>SAVE</a:t>
            </a:r>
            <a:r>
              <a:rPr lang="en-US" sz="2500" dirty="0"/>
              <a:t> button once your documents are loaded.  Next, select </a:t>
            </a:r>
            <a:r>
              <a:rPr lang="en-US" sz="2500" b="1" dirty="0"/>
              <a:t>SAVE AND RESUME LATER </a:t>
            </a:r>
            <a:r>
              <a:rPr lang="en-US" sz="2500" dirty="0"/>
              <a:t>or </a:t>
            </a:r>
            <a:r>
              <a:rPr lang="en-US" sz="2500" b="1" dirty="0"/>
              <a:t>CONTINUE APPLICATION</a:t>
            </a:r>
            <a:r>
              <a:rPr lang="en-US" sz="2500" dirty="0"/>
              <a:t>.</a:t>
            </a:r>
          </a:p>
          <a:p>
            <a:pPr marL="0" indent="0">
              <a:buNone/>
            </a:pPr>
            <a:endParaRPr lang="en-US" dirty="0"/>
          </a:p>
        </p:txBody>
      </p:sp>
      <p:pic>
        <p:nvPicPr>
          <p:cNvPr id="9" name="Content Placeholder 8" descr="Table&#10;&#10;Description automatically generated">
            <a:extLst>
              <a:ext uri="{FF2B5EF4-FFF2-40B4-BE49-F238E27FC236}">
                <a16:creationId xmlns:a16="http://schemas.microsoft.com/office/drawing/2014/main" id="{BEE28AF3-550E-4C0C-AF22-D5C303D65EF4}"/>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304800" y="4824528"/>
            <a:ext cx="4552418" cy="3009900"/>
          </a:xfrm>
        </p:spPr>
      </p:pic>
      <p:sp>
        <p:nvSpPr>
          <p:cNvPr id="5" name="Content Placeholder 4">
            <a:extLst>
              <a:ext uri="{FF2B5EF4-FFF2-40B4-BE49-F238E27FC236}">
                <a16:creationId xmlns:a16="http://schemas.microsoft.com/office/drawing/2014/main" id="{42FEB6AD-AB24-4EB5-BF4C-5215CA622EB2}"/>
              </a:ext>
            </a:extLst>
          </p:cNvPr>
          <p:cNvSpPr>
            <a:spLocks noGrp="1"/>
          </p:cNvSpPr>
          <p:nvPr>
            <p:ph sz="half" idx="11"/>
          </p:nvPr>
        </p:nvSpPr>
        <p:spPr/>
        <p:txBody>
          <a:bodyPr>
            <a:normAutofit/>
          </a:bodyPr>
          <a:lstStyle/>
          <a:p>
            <a:pPr marL="0" indent="0">
              <a:buNone/>
            </a:pPr>
            <a:r>
              <a:rPr lang="en-US" sz="1400" dirty="0"/>
              <a:t>At the summary page, you can </a:t>
            </a:r>
            <a:r>
              <a:rPr lang="en-US" sz="1400" b="1" dirty="0"/>
              <a:t>EDIT</a:t>
            </a:r>
            <a:r>
              <a:rPr lang="en-US" sz="1400" dirty="0"/>
              <a:t> any field as necessary.  Once complete, read the required certification information and check the box.  Select </a:t>
            </a:r>
            <a:r>
              <a:rPr lang="en-US" sz="1400" b="1" dirty="0"/>
              <a:t>CONTINUE APPLICATION</a:t>
            </a:r>
            <a:r>
              <a:rPr lang="en-US" sz="1400" dirty="0"/>
              <a:t>.</a:t>
            </a:r>
          </a:p>
          <a:p>
            <a:pPr marL="0" indent="0">
              <a:buNone/>
            </a:pPr>
            <a:endParaRPr lang="en-US" dirty="0"/>
          </a:p>
        </p:txBody>
      </p:sp>
      <p:sp>
        <p:nvSpPr>
          <p:cNvPr id="10" name="Arrow: Left 9">
            <a:extLst>
              <a:ext uri="{FF2B5EF4-FFF2-40B4-BE49-F238E27FC236}">
                <a16:creationId xmlns:a16="http://schemas.microsoft.com/office/drawing/2014/main" id="{65B1939A-5144-4BE9-BBDE-6B1361C8B29F}"/>
              </a:ext>
            </a:extLst>
          </p:cNvPr>
          <p:cNvSpPr/>
          <p:nvPr/>
        </p:nvSpPr>
        <p:spPr>
          <a:xfrm rot="19586103">
            <a:off x="1100237" y="2266950"/>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4620A4EF-7BB3-4028-9A4A-F5D76C1837E6}"/>
              </a:ext>
            </a:extLst>
          </p:cNvPr>
          <p:cNvSpPr/>
          <p:nvPr/>
        </p:nvSpPr>
        <p:spPr>
          <a:xfrm rot="19586103">
            <a:off x="851504" y="3167178"/>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0D07A65D-B325-470A-BDB6-EEDD69DFB8F9}"/>
              </a:ext>
            </a:extLst>
          </p:cNvPr>
          <p:cNvSpPr/>
          <p:nvPr/>
        </p:nvSpPr>
        <p:spPr>
          <a:xfrm rot="19586103">
            <a:off x="4757837" y="5007183"/>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8A1174F0-58AF-4A1D-A95F-73AF967E1953}"/>
              </a:ext>
            </a:extLst>
          </p:cNvPr>
          <p:cNvSpPr/>
          <p:nvPr/>
        </p:nvSpPr>
        <p:spPr>
          <a:xfrm rot="19586103">
            <a:off x="643036" y="7126675"/>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90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10;&#10;Description automatically generated">
            <a:extLst>
              <a:ext uri="{FF2B5EF4-FFF2-40B4-BE49-F238E27FC236}">
                <a16:creationId xmlns:a16="http://schemas.microsoft.com/office/drawing/2014/main" id="{CD0D2434-EEDA-41E2-8251-7DDA83BF604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914400"/>
            <a:ext cx="4998463" cy="3009900"/>
          </a:xfrm>
        </p:spPr>
      </p:pic>
      <p:sp>
        <p:nvSpPr>
          <p:cNvPr id="5" name="Content Placeholder 4">
            <a:extLst>
              <a:ext uri="{FF2B5EF4-FFF2-40B4-BE49-F238E27FC236}">
                <a16:creationId xmlns:a16="http://schemas.microsoft.com/office/drawing/2014/main" id="{512BAD1D-0A93-4329-B6A4-137B522479ED}"/>
              </a:ext>
            </a:extLst>
          </p:cNvPr>
          <p:cNvSpPr>
            <a:spLocks noGrp="1"/>
          </p:cNvSpPr>
          <p:nvPr>
            <p:ph sz="half" idx="11"/>
          </p:nvPr>
        </p:nvSpPr>
        <p:spPr/>
        <p:txBody>
          <a:bodyPr>
            <a:normAutofit/>
          </a:bodyPr>
          <a:lstStyle/>
          <a:p>
            <a:pPr marL="0" indent="0">
              <a:buNone/>
            </a:pPr>
            <a:endParaRPr lang="en-US" dirty="0"/>
          </a:p>
        </p:txBody>
      </p:sp>
      <p:sp>
        <p:nvSpPr>
          <p:cNvPr id="11" name="Content Placeholder 10">
            <a:extLst>
              <a:ext uri="{FF2B5EF4-FFF2-40B4-BE49-F238E27FC236}">
                <a16:creationId xmlns:a16="http://schemas.microsoft.com/office/drawing/2014/main" id="{9EC3E4F9-E728-4C0C-85BA-2CBED28F009D}"/>
              </a:ext>
            </a:extLst>
          </p:cNvPr>
          <p:cNvSpPr>
            <a:spLocks noGrp="1"/>
          </p:cNvSpPr>
          <p:nvPr>
            <p:ph sz="half" idx="2"/>
          </p:nvPr>
        </p:nvSpPr>
        <p:spPr>
          <a:xfrm>
            <a:off x="400049" y="3848100"/>
            <a:ext cx="6057901" cy="800100"/>
          </a:xfrm>
        </p:spPr>
        <p:txBody>
          <a:bodyPr>
            <a:normAutofit fontScale="47500" lnSpcReduction="20000"/>
          </a:bodyPr>
          <a:lstStyle/>
          <a:p>
            <a:pPr marL="0" indent="0">
              <a:buNone/>
            </a:pPr>
            <a:r>
              <a:rPr lang="en-US" sz="2800" dirty="0"/>
              <a:t>Pay your fees in order to submit your application. You will be given the opportunity to pay or defer for another time.  You will be directed to a third-party site for payment when you decide to pay.  Once payment is complete, your application is given a record number used for the duration of your project at DuPage County.  Congratulations!</a:t>
            </a:r>
          </a:p>
          <a:p>
            <a:pPr marL="0" indent="0">
              <a:buNone/>
            </a:pPr>
            <a:endParaRPr lang="en-US" dirty="0"/>
          </a:p>
        </p:txBody>
      </p:sp>
      <p:sp>
        <p:nvSpPr>
          <p:cNvPr id="13" name="Content Placeholder 12">
            <a:extLst>
              <a:ext uri="{FF2B5EF4-FFF2-40B4-BE49-F238E27FC236}">
                <a16:creationId xmlns:a16="http://schemas.microsoft.com/office/drawing/2014/main" id="{EA957546-BD64-4700-9AB6-B6F3F47A2408}"/>
              </a:ext>
            </a:extLst>
          </p:cNvPr>
          <p:cNvSpPr>
            <a:spLocks noGrp="1"/>
          </p:cNvSpPr>
          <p:nvPr>
            <p:ph sz="half" idx="10"/>
          </p:nvPr>
        </p:nvSpPr>
        <p:spPr/>
        <p:txBody>
          <a:bodyPr/>
          <a:lstStyle/>
          <a:p>
            <a:endParaRPr lang="en-US" dirty="0"/>
          </a:p>
        </p:txBody>
      </p:sp>
    </p:spTree>
    <p:extLst>
      <p:ext uri="{BB962C8B-B14F-4D97-AF65-F5344CB8AC3E}">
        <p14:creationId xmlns:p14="http://schemas.microsoft.com/office/powerpoint/2010/main" val="325446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3EE74F9A-D2F9-48A4-9BCD-CD9D6700BE6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66251" y="916814"/>
            <a:ext cx="5196349" cy="2997893"/>
          </a:xfrm>
        </p:spPr>
      </p:pic>
      <p:sp>
        <p:nvSpPr>
          <p:cNvPr id="9" name="Content Placeholder 8">
            <a:extLst>
              <a:ext uri="{FF2B5EF4-FFF2-40B4-BE49-F238E27FC236}">
                <a16:creationId xmlns:a16="http://schemas.microsoft.com/office/drawing/2014/main" id="{E1FAD5EB-E8D4-4F50-A03D-D5A4FB9854DD}"/>
              </a:ext>
            </a:extLst>
          </p:cNvPr>
          <p:cNvSpPr>
            <a:spLocks noGrp="1"/>
          </p:cNvSpPr>
          <p:nvPr>
            <p:ph sz="half" idx="2"/>
          </p:nvPr>
        </p:nvSpPr>
        <p:spPr/>
        <p:txBody>
          <a:bodyPr>
            <a:normAutofit/>
          </a:bodyPr>
          <a:lstStyle/>
          <a:p>
            <a:pPr marL="0" indent="0">
              <a:buNone/>
            </a:pPr>
            <a:r>
              <a:rPr lang="en-US" sz="1400" dirty="0"/>
              <a:t>Under COMMERCIAL PERMITS,  pull down and select </a:t>
            </a:r>
            <a:r>
              <a:rPr lang="en-US" sz="1400" u="sng" dirty="0"/>
              <a:t>Commercial New Construction Permit.</a:t>
            </a:r>
            <a:r>
              <a:rPr lang="en-US" sz="1400" dirty="0"/>
              <a:t>  Select </a:t>
            </a:r>
            <a:r>
              <a:rPr lang="en-US" sz="1400" b="1" dirty="0"/>
              <a:t>CONTINUE APPLICATION</a:t>
            </a:r>
            <a:r>
              <a:rPr lang="en-US" sz="1400" dirty="0"/>
              <a:t>.</a:t>
            </a:r>
            <a:endParaRPr lang="en-US" sz="1400" u="sng" dirty="0"/>
          </a:p>
          <a:p>
            <a:pPr marL="0" indent="0">
              <a:buNone/>
            </a:pPr>
            <a:endParaRPr lang="en-US" sz="1400" dirty="0"/>
          </a:p>
        </p:txBody>
      </p:sp>
      <p:sp>
        <p:nvSpPr>
          <p:cNvPr id="12" name="Content Placeholder 11">
            <a:extLst>
              <a:ext uri="{FF2B5EF4-FFF2-40B4-BE49-F238E27FC236}">
                <a16:creationId xmlns:a16="http://schemas.microsoft.com/office/drawing/2014/main" id="{0A584D9F-A2AF-4B97-9CCD-6420396B5303}"/>
              </a:ext>
            </a:extLst>
          </p:cNvPr>
          <p:cNvSpPr>
            <a:spLocks noGrp="1"/>
          </p:cNvSpPr>
          <p:nvPr>
            <p:ph sz="half" idx="11"/>
          </p:nvPr>
        </p:nvSpPr>
        <p:spPr/>
        <p:txBody>
          <a:bodyPr>
            <a:normAutofit/>
          </a:bodyPr>
          <a:lstStyle/>
          <a:p>
            <a:pPr marL="0" indent="0">
              <a:buNone/>
            </a:pPr>
            <a:r>
              <a:rPr lang="en-US" sz="1400" dirty="0"/>
              <a:t>Using the </a:t>
            </a:r>
            <a:r>
              <a:rPr lang="en-US" sz="1400" b="1" dirty="0"/>
              <a:t>SAVE FROM ACCOUNT</a:t>
            </a:r>
            <a:r>
              <a:rPr lang="en-US" sz="1400" dirty="0"/>
              <a:t>, </a:t>
            </a:r>
            <a:r>
              <a:rPr lang="en-US" sz="1400" b="1" dirty="0"/>
              <a:t>ADD NEW </a:t>
            </a:r>
            <a:r>
              <a:rPr lang="en-US" sz="1400" dirty="0"/>
              <a:t>or </a:t>
            </a:r>
            <a:r>
              <a:rPr lang="en-US" sz="1400" b="1" dirty="0"/>
              <a:t>LOOK UP</a:t>
            </a:r>
            <a:r>
              <a:rPr lang="en-US" sz="1400" dirty="0"/>
              <a:t>, add both an applicant and a bond provider.  </a:t>
            </a:r>
          </a:p>
          <a:p>
            <a:pPr marL="0" indent="0">
              <a:buNone/>
            </a:pPr>
            <a:endParaRPr lang="en-US" sz="1400" dirty="0"/>
          </a:p>
        </p:txBody>
      </p:sp>
      <p:pic>
        <p:nvPicPr>
          <p:cNvPr id="6" name="Content Placeholder 5">
            <a:extLst>
              <a:ext uri="{FF2B5EF4-FFF2-40B4-BE49-F238E27FC236}">
                <a16:creationId xmlns:a16="http://schemas.microsoft.com/office/drawing/2014/main" id="{3A5C1501-DD2E-4E8E-BEC3-E367800FFEE1}"/>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rcRect/>
          <a:stretch/>
        </p:blipFill>
        <p:spPr>
          <a:xfrm>
            <a:off x="429196" y="4572000"/>
            <a:ext cx="4981003" cy="3339974"/>
          </a:xfrm>
        </p:spPr>
      </p:pic>
      <p:sp>
        <p:nvSpPr>
          <p:cNvPr id="7" name="Arrow: Left 6">
            <a:extLst>
              <a:ext uri="{FF2B5EF4-FFF2-40B4-BE49-F238E27FC236}">
                <a16:creationId xmlns:a16="http://schemas.microsoft.com/office/drawing/2014/main" id="{88DED513-3DC7-4C62-A197-49A6B4CB556F}"/>
              </a:ext>
            </a:extLst>
          </p:cNvPr>
          <p:cNvSpPr/>
          <p:nvPr/>
        </p:nvSpPr>
        <p:spPr>
          <a:xfrm rot="19586103">
            <a:off x="1557436" y="3180817"/>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35658B3B-87D2-485E-B9E6-6343869B09B6}"/>
              </a:ext>
            </a:extLst>
          </p:cNvPr>
          <p:cNvSpPr/>
          <p:nvPr/>
        </p:nvSpPr>
        <p:spPr>
          <a:xfrm rot="19586103">
            <a:off x="1588812" y="5121336"/>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23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C1725A9D-EB2D-430B-BD21-FEA833C91BF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456090" y="960083"/>
            <a:ext cx="3734909" cy="3038286"/>
          </a:xfrm>
        </p:spPr>
      </p:pic>
      <p:sp>
        <p:nvSpPr>
          <p:cNvPr id="8" name="Content Placeholder 7">
            <a:extLst>
              <a:ext uri="{FF2B5EF4-FFF2-40B4-BE49-F238E27FC236}">
                <a16:creationId xmlns:a16="http://schemas.microsoft.com/office/drawing/2014/main" id="{0514FB00-DA45-4FA8-AE87-ED8CED1D826D}"/>
              </a:ext>
            </a:extLst>
          </p:cNvPr>
          <p:cNvSpPr>
            <a:spLocks noGrp="1"/>
          </p:cNvSpPr>
          <p:nvPr>
            <p:ph sz="half" idx="2"/>
          </p:nvPr>
        </p:nvSpPr>
        <p:spPr/>
        <p:txBody>
          <a:bodyPr>
            <a:normAutofit/>
          </a:bodyPr>
          <a:lstStyle/>
          <a:p>
            <a:pPr marL="0" indent="0">
              <a:buNone/>
            </a:pPr>
            <a:r>
              <a:rPr lang="en-US" sz="1400" dirty="0"/>
              <a:t>Selecting a </a:t>
            </a:r>
            <a:r>
              <a:rPr lang="en-US" sz="1400" u="sng" dirty="0"/>
              <a:t>Contact from Account </a:t>
            </a:r>
            <a:r>
              <a:rPr lang="en-US" sz="1400" dirty="0"/>
              <a:t>will allow you to quickly find any previously entered data from your registration or previous applications.</a:t>
            </a:r>
          </a:p>
          <a:p>
            <a:pPr marL="0" indent="0">
              <a:buNone/>
            </a:pPr>
            <a:endParaRPr lang="en-US" sz="1400" dirty="0"/>
          </a:p>
        </p:txBody>
      </p:sp>
      <p:sp>
        <p:nvSpPr>
          <p:cNvPr id="11" name="Content Placeholder 10">
            <a:extLst>
              <a:ext uri="{FF2B5EF4-FFF2-40B4-BE49-F238E27FC236}">
                <a16:creationId xmlns:a16="http://schemas.microsoft.com/office/drawing/2014/main" id="{ED3205BE-1ACE-4543-AF64-2D5D757542DA}"/>
              </a:ext>
            </a:extLst>
          </p:cNvPr>
          <p:cNvSpPr>
            <a:spLocks noGrp="1"/>
          </p:cNvSpPr>
          <p:nvPr>
            <p:ph sz="half" idx="11"/>
          </p:nvPr>
        </p:nvSpPr>
        <p:spPr/>
        <p:txBody>
          <a:bodyPr>
            <a:normAutofit/>
          </a:bodyPr>
          <a:lstStyle/>
          <a:p>
            <a:pPr marL="0" indent="0">
              <a:buNone/>
            </a:pPr>
            <a:r>
              <a:rPr lang="en-US" sz="1400" dirty="0"/>
              <a:t>Selecting </a:t>
            </a:r>
            <a:r>
              <a:rPr lang="en-US" sz="1400" u="sng" dirty="0"/>
              <a:t>Look Up Contact </a:t>
            </a:r>
            <a:r>
              <a:rPr lang="en-US" sz="1400" dirty="0"/>
              <a:t>will allow you to search by name, location or contact information from your registration or previous applications.</a:t>
            </a:r>
          </a:p>
          <a:p>
            <a:pPr marL="0" indent="0">
              <a:buNone/>
            </a:pPr>
            <a:endParaRPr lang="en-US" sz="1400" dirty="0"/>
          </a:p>
        </p:txBody>
      </p:sp>
      <p:pic>
        <p:nvPicPr>
          <p:cNvPr id="7" name="Content Placeholder 6">
            <a:extLst>
              <a:ext uri="{FF2B5EF4-FFF2-40B4-BE49-F238E27FC236}">
                <a16:creationId xmlns:a16="http://schemas.microsoft.com/office/drawing/2014/main" id="{2FBFD23A-37C9-4425-BA9C-65997EFD500A}"/>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rcRect/>
          <a:stretch/>
        </p:blipFill>
        <p:spPr>
          <a:xfrm>
            <a:off x="456090" y="4697946"/>
            <a:ext cx="3958818" cy="3194357"/>
          </a:xfrm>
        </p:spPr>
      </p:pic>
    </p:spTree>
    <p:extLst>
      <p:ext uri="{BB962C8B-B14F-4D97-AF65-F5344CB8AC3E}">
        <p14:creationId xmlns:p14="http://schemas.microsoft.com/office/powerpoint/2010/main" val="227462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2DF03E9A-D836-445D-A740-56D1B1ECF7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04800" y="838200"/>
            <a:ext cx="4572000" cy="3065721"/>
          </a:xfrm>
        </p:spPr>
      </p:pic>
      <p:sp>
        <p:nvSpPr>
          <p:cNvPr id="9" name="Content Placeholder 8">
            <a:extLst>
              <a:ext uri="{FF2B5EF4-FFF2-40B4-BE49-F238E27FC236}">
                <a16:creationId xmlns:a16="http://schemas.microsoft.com/office/drawing/2014/main" id="{F5046547-A4D3-41ED-876A-8525B2CB39C3}"/>
              </a:ext>
            </a:extLst>
          </p:cNvPr>
          <p:cNvSpPr>
            <a:spLocks noGrp="1"/>
          </p:cNvSpPr>
          <p:nvPr>
            <p:ph sz="half" idx="2"/>
          </p:nvPr>
        </p:nvSpPr>
        <p:spPr>
          <a:xfrm>
            <a:off x="400049" y="3903921"/>
            <a:ext cx="6057901" cy="800100"/>
          </a:xfrm>
        </p:spPr>
        <p:txBody>
          <a:bodyPr>
            <a:normAutofit/>
          </a:bodyPr>
          <a:lstStyle/>
          <a:p>
            <a:pPr marL="0" indent="0">
              <a:buNone/>
            </a:pPr>
            <a:r>
              <a:rPr lang="en-US" sz="1400" dirty="0"/>
              <a:t>Select </a:t>
            </a:r>
            <a:r>
              <a:rPr lang="en-US" sz="1400" b="1" dirty="0"/>
              <a:t>LOOK UP </a:t>
            </a:r>
            <a:r>
              <a:rPr lang="en-US" sz="1400" dirty="0"/>
              <a:t>to search for registered contractors.  You may have multiple contractors each doing a single trade or a single contractor performing many trades.  Each trade will have its own line item.</a:t>
            </a:r>
          </a:p>
          <a:p>
            <a:pPr marL="0" indent="0">
              <a:buNone/>
            </a:pPr>
            <a:endParaRPr lang="en-US" sz="1400" dirty="0"/>
          </a:p>
        </p:txBody>
      </p:sp>
      <p:sp>
        <p:nvSpPr>
          <p:cNvPr id="12" name="Content Placeholder 11">
            <a:extLst>
              <a:ext uri="{FF2B5EF4-FFF2-40B4-BE49-F238E27FC236}">
                <a16:creationId xmlns:a16="http://schemas.microsoft.com/office/drawing/2014/main" id="{5E21458B-698E-45E8-AC79-94024681F31F}"/>
              </a:ext>
            </a:extLst>
          </p:cNvPr>
          <p:cNvSpPr>
            <a:spLocks noGrp="1"/>
          </p:cNvSpPr>
          <p:nvPr>
            <p:ph sz="half" idx="11"/>
          </p:nvPr>
        </p:nvSpPr>
        <p:spPr>
          <a:xfrm>
            <a:off x="429197" y="7641064"/>
            <a:ext cx="6057901" cy="1198135"/>
          </a:xfrm>
        </p:spPr>
        <p:txBody>
          <a:bodyPr>
            <a:normAutofit lnSpcReduction="10000"/>
          </a:bodyPr>
          <a:lstStyle/>
          <a:p>
            <a:pPr marL="0" indent="0">
              <a:buNone/>
            </a:pPr>
            <a:r>
              <a:rPr lang="en-US" sz="1400" b="1" dirty="0"/>
              <a:t>TYPE</a:t>
            </a:r>
            <a:r>
              <a:rPr lang="en-US" sz="1400" dirty="0"/>
              <a:t> will allow you to select a </a:t>
            </a:r>
            <a:r>
              <a:rPr lang="en-US" sz="1400" u="sng" dirty="0"/>
              <a:t>General Contractor</a:t>
            </a:r>
            <a:r>
              <a:rPr lang="en-US" sz="1400" dirty="0"/>
              <a:t>, </a:t>
            </a:r>
            <a:r>
              <a:rPr lang="en-US" sz="1400" u="sng" dirty="0"/>
              <a:t>General Contractor with Trades </a:t>
            </a:r>
            <a:r>
              <a:rPr lang="en-US" sz="1400" dirty="0"/>
              <a:t>or </a:t>
            </a:r>
            <a:r>
              <a:rPr lang="en-US" sz="1400" u="sng" dirty="0"/>
              <a:t>Subcontractor</a:t>
            </a:r>
            <a:r>
              <a:rPr lang="en-US" sz="1400" dirty="0"/>
              <a:t>.  </a:t>
            </a:r>
            <a:r>
              <a:rPr lang="en-US" sz="1400" u="sng" dirty="0"/>
              <a:t>Third Party Review </a:t>
            </a:r>
            <a:r>
              <a:rPr lang="en-US" sz="1400" dirty="0"/>
              <a:t>is for DuPage County use only.   You can also search by name, address, phone or trade.  Trade will pull up all registered contractors for that particular trade.  If you cannot find your contractor, he may need to register or renew his registration.  Contact your contractor.  </a:t>
            </a:r>
            <a:endParaRPr lang="en-US" sz="1400" b="1" dirty="0"/>
          </a:p>
          <a:p>
            <a:pPr marL="0" indent="0">
              <a:buNone/>
            </a:pPr>
            <a:endParaRPr lang="en-US" sz="1400" dirty="0"/>
          </a:p>
        </p:txBody>
      </p:sp>
      <p:pic>
        <p:nvPicPr>
          <p:cNvPr id="7" name="Content Placeholder 6">
            <a:extLst>
              <a:ext uri="{FF2B5EF4-FFF2-40B4-BE49-F238E27FC236}">
                <a16:creationId xmlns:a16="http://schemas.microsoft.com/office/drawing/2014/main" id="{93404C2A-41B1-4EBB-B9A5-A9F61885DA18}"/>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rcRect/>
          <a:stretch/>
        </p:blipFill>
        <p:spPr>
          <a:xfrm>
            <a:off x="438162" y="4631165"/>
            <a:ext cx="3823530" cy="3009899"/>
          </a:xfrm>
        </p:spPr>
      </p:pic>
      <p:sp>
        <p:nvSpPr>
          <p:cNvPr id="6" name="Arrow: Left 5">
            <a:extLst>
              <a:ext uri="{FF2B5EF4-FFF2-40B4-BE49-F238E27FC236}">
                <a16:creationId xmlns:a16="http://schemas.microsoft.com/office/drawing/2014/main" id="{13A80A13-8600-4408-9DAE-4B57A4C77208}"/>
              </a:ext>
            </a:extLst>
          </p:cNvPr>
          <p:cNvSpPr/>
          <p:nvPr/>
        </p:nvSpPr>
        <p:spPr>
          <a:xfrm rot="19586103">
            <a:off x="871637" y="2726255"/>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73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aphical user interface, application&#10;&#10;Description automatically generated">
            <a:extLst>
              <a:ext uri="{FF2B5EF4-FFF2-40B4-BE49-F238E27FC236}">
                <a16:creationId xmlns:a16="http://schemas.microsoft.com/office/drawing/2014/main" id="{759281AC-396F-4E08-B0CF-52171AA71F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838086"/>
            <a:ext cx="6067425" cy="2429363"/>
          </a:xfrm>
        </p:spPr>
      </p:pic>
      <p:sp>
        <p:nvSpPr>
          <p:cNvPr id="8" name="Content Placeholder 7">
            <a:extLst>
              <a:ext uri="{FF2B5EF4-FFF2-40B4-BE49-F238E27FC236}">
                <a16:creationId xmlns:a16="http://schemas.microsoft.com/office/drawing/2014/main" id="{19EEEA77-B8F7-4E61-9F95-D5D9DA40CEDB}"/>
              </a:ext>
            </a:extLst>
          </p:cNvPr>
          <p:cNvSpPr>
            <a:spLocks noGrp="1"/>
          </p:cNvSpPr>
          <p:nvPr>
            <p:ph sz="half" idx="2"/>
          </p:nvPr>
        </p:nvSpPr>
        <p:spPr>
          <a:xfrm>
            <a:off x="423861" y="3409016"/>
            <a:ext cx="6057901" cy="800100"/>
          </a:xfrm>
        </p:spPr>
        <p:txBody>
          <a:bodyPr>
            <a:normAutofit/>
          </a:bodyPr>
          <a:lstStyle/>
          <a:p>
            <a:pPr marL="0" indent="0">
              <a:buNone/>
            </a:pPr>
            <a:r>
              <a:rPr lang="en-US" sz="1400" dirty="0"/>
              <a:t>Pull down </a:t>
            </a:r>
            <a:r>
              <a:rPr lang="en-US" sz="1400" b="1" dirty="0"/>
              <a:t>ACTIONS</a:t>
            </a:r>
            <a:r>
              <a:rPr lang="en-US" sz="1400" dirty="0"/>
              <a:t> to edit your contractor’s trade. You can only choose a trade your contractor is registered for under </a:t>
            </a:r>
            <a:r>
              <a:rPr lang="en-US" sz="1400" u="sng" dirty="0"/>
              <a:t>Registered Trades </a:t>
            </a:r>
          </a:p>
          <a:p>
            <a:pPr marL="0" indent="0">
              <a:buNone/>
            </a:pPr>
            <a:endParaRPr lang="en-US" sz="1400" dirty="0"/>
          </a:p>
        </p:txBody>
      </p:sp>
      <p:sp>
        <p:nvSpPr>
          <p:cNvPr id="11" name="Content Placeholder 10">
            <a:extLst>
              <a:ext uri="{FF2B5EF4-FFF2-40B4-BE49-F238E27FC236}">
                <a16:creationId xmlns:a16="http://schemas.microsoft.com/office/drawing/2014/main" id="{8C0FA57B-13DF-40AF-AE82-82E19F4914B9}"/>
              </a:ext>
            </a:extLst>
          </p:cNvPr>
          <p:cNvSpPr>
            <a:spLocks noGrp="1"/>
          </p:cNvSpPr>
          <p:nvPr>
            <p:ph sz="half" idx="11"/>
          </p:nvPr>
        </p:nvSpPr>
        <p:spPr>
          <a:xfrm>
            <a:off x="440083" y="7505814"/>
            <a:ext cx="6057901" cy="800100"/>
          </a:xfrm>
        </p:spPr>
        <p:txBody>
          <a:bodyPr>
            <a:normAutofit/>
          </a:bodyPr>
          <a:lstStyle/>
          <a:p>
            <a:pPr marL="0" indent="0">
              <a:buNone/>
            </a:pPr>
            <a:r>
              <a:rPr lang="en-US" sz="1400" dirty="0"/>
              <a:t>Choose the trade your contractor is performing, then select </a:t>
            </a:r>
            <a:r>
              <a:rPr lang="en-US" sz="1400" b="1" dirty="0"/>
              <a:t>SUBMIT</a:t>
            </a:r>
            <a:r>
              <a:rPr lang="en-US" sz="1400" dirty="0"/>
              <a:t>.</a:t>
            </a:r>
          </a:p>
        </p:txBody>
      </p:sp>
      <p:pic>
        <p:nvPicPr>
          <p:cNvPr id="6" name="Content Placeholder 5" descr="Graphical user interface, text, application&#10;&#10;Description automatically generated">
            <a:extLst>
              <a:ext uri="{FF2B5EF4-FFF2-40B4-BE49-F238E27FC236}">
                <a16:creationId xmlns:a16="http://schemas.microsoft.com/office/drawing/2014/main" id="{D75C5535-CA1E-4107-91A5-647998366960}"/>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440082" y="4202083"/>
            <a:ext cx="5714665" cy="3169195"/>
          </a:xfrm>
        </p:spPr>
      </p:pic>
      <p:sp>
        <p:nvSpPr>
          <p:cNvPr id="14" name="Arrow: Left 13">
            <a:extLst>
              <a:ext uri="{FF2B5EF4-FFF2-40B4-BE49-F238E27FC236}">
                <a16:creationId xmlns:a16="http://schemas.microsoft.com/office/drawing/2014/main" id="{EDD80ACE-7D4C-440D-B5CE-3C8DC9601976}"/>
              </a:ext>
            </a:extLst>
          </p:cNvPr>
          <p:cNvSpPr/>
          <p:nvPr/>
        </p:nvSpPr>
        <p:spPr>
          <a:xfrm rot="12521911">
            <a:off x="5217341" y="2180410"/>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9AA555CF-2929-478C-86DE-A2F3A0729A53}"/>
              </a:ext>
            </a:extLst>
          </p:cNvPr>
          <p:cNvSpPr/>
          <p:nvPr/>
        </p:nvSpPr>
        <p:spPr>
          <a:xfrm rot="12521911">
            <a:off x="2742359" y="1900366"/>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0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E7B2C40-21F0-4150-B693-5F9BA5CE9C6A}"/>
              </a:ext>
            </a:extLst>
          </p:cNvPr>
          <p:cNvSpPr>
            <a:spLocks noGrp="1"/>
          </p:cNvSpPr>
          <p:nvPr>
            <p:ph sz="half" idx="11"/>
          </p:nvPr>
        </p:nvSpPr>
        <p:spPr>
          <a:xfrm>
            <a:off x="419099" y="7433771"/>
            <a:ext cx="6057901" cy="1081579"/>
          </a:xfrm>
        </p:spPr>
        <p:txBody>
          <a:bodyPr>
            <a:normAutofit/>
          </a:bodyPr>
          <a:lstStyle/>
          <a:p>
            <a:pPr marL="0" indent="0">
              <a:buNone/>
            </a:pPr>
            <a:r>
              <a:rPr lang="en-US" sz="1400" dirty="0"/>
              <a:t>If you are unsure of your contractor’s registration number or information, you can select the REPORTS drop down at the top of the page to see a complete list of registered contractors.  Contractors can also be added to the application using AMENDMENTS at a later time.  A permit will not be issued until all applicable trades are assigned a registered contractor</a:t>
            </a:r>
          </a:p>
          <a:p>
            <a:pPr marL="0" indent="0">
              <a:buNone/>
            </a:pPr>
            <a:endParaRPr lang="en-US" sz="1400" dirty="0"/>
          </a:p>
        </p:txBody>
      </p:sp>
      <p:sp>
        <p:nvSpPr>
          <p:cNvPr id="12" name="Content Placeholder 11">
            <a:extLst>
              <a:ext uri="{FF2B5EF4-FFF2-40B4-BE49-F238E27FC236}">
                <a16:creationId xmlns:a16="http://schemas.microsoft.com/office/drawing/2014/main" id="{844F634D-70CE-468B-B81E-F575330D94CF}"/>
              </a:ext>
            </a:extLst>
          </p:cNvPr>
          <p:cNvSpPr>
            <a:spLocks noGrp="1"/>
          </p:cNvSpPr>
          <p:nvPr>
            <p:ph sz="half" idx="2"/>
          </p:nvPr>
        </p:nvSpPr>
        <p:spPr/>
        <p:txBody>
          <a:bodyPr>
            <a:normAutofit/>
          </a:bodyPr>
          <a:lstStyle/>
          <a:p>
            <a:pPr marL="0" indent="0">
              <a:buNone/>
            </a:pPr>
            <a:r>
              <a:rPr lang="en-US" sz="1400" dirty="0"/>
              <a:t>ADD A ROW will allow you to add multiple contractors at a time.  You can also use this if you have a single contractor doing multiple trades. </a:t>
            </a:r>
          </a:p>
          <a:p>
            <a:pPr marL="0" indent="0">
              <a:buNone/>
            </a:pPr>
            <a:endParaRPr lang="en-US" sz="1400" dirty="0"/>
          </a:p>
        </p:txBody>
      </p:sp>
      <p:pic>
        <p:nvPicPr>
          <p:cNvPr id="11" name="Content Placeholder 2" descr="Graphical user interface, application&#10;&#10;Description automatically generated">
            <a:extLst>
              <a:ext uri="{FF2B5EF4-FFF2-40B4-BE49-F238E27FC236}">
                <a16:creationId xmlns:a16="http://schemas.microsoft.com/office/drawing/2014/main" id="{E72F8C77-4A30-41DF-BFB4-C01D794AA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19" y="1028700"/>
            <a:ext cx="6067425" cy="2429363"/>
          </a:xfrm>
          <a:prstGeom prst="rect">
            <a:avLst/>
          </a:prstGeom>
        </p:spPr>
      </p:pic>
      <p:pic>
        <p:nvPicPr>
          <p:cNvPr id="3" name="Content Placeholder 2" descr="Graphical user interface, application&#10;&#10;Description automatically generated">
            <a:extLst>
              <a:ext uri="{FF2B5EF4-FFF2-40B4-BE49-F238E27FC236}">
                <a16:creationId xmlns:a16="http://schemas.microsoft.com/office/drawing/2014/main" id="{5A8172D7-428F-4C0C-A7CC-F75D6BF1F42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66857" y="843324"/>
            <a:ext cx="3500542" cy="3009900"/>
          </a:xfrm>
        </p:spPr>
      </p:pic>
      <p:sp>
        <p:nvSpPr>
          <p:cNvPr id="6" name="Arrow: Left 5">
            <a:extLst>
              <a:ext uri="{FF2B5EF4-FFF2-40B4-BE49-F238E27FC236}">
                <a16:creationId xmlns:a16="http://schemas.microsoft.com/office/drawing/2014/main" id="{C5C34B1E-750C-4164-BFE2-59EB7FE162E6}"/>
              </a:ext>
            </a:extLst>
          </p:cNvPr>
          <p:cNvSpPr/>
          <p:nvPr/>
        </p:nvSpPr>
        <p:spPr>
          <a:xfrm rot="19586103">
            <a:off x="989594" y="2400301"/>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Graphical user interface, text, application, email&#10;&#10;Description automatically generated">
            <a:extLst>
              <a:ext uri="{FF2B5EF4-FFF2-40B4-BE49-F238E27FC236}">
                <a16:creationId xmlns:a16="http://schemas.microsoft.com/office/drawing/2014/main" id="{52B2FCF2-AD31-4CAE-9FE1-23F3A8983A46}"/>
              </a:ext>
            </a:extLst>
          </p:cNvPr>
          <p:cNvPicPr>
            <a:picLocks noGrp="1" noChangeAspect="1"/>
          </p:cNvPicPr>
          <p:nvPr>
            <p:ph sz="half" idx="10"/>
          </p:nvPr>
        </p:nvPicPr>
        <p:blipFill>
          <a:blip r:embed="rId4">
            <a:extLst>
              <a:ext uri="{28A0092B-C50C-407E-A947-70E740481C1C}">
                <a14:useLocalDpi xmlns:a14="http://schemas.microsoft.com/office/drawing/2010/main" val="0"/>
              </a:ext>
            </a:extLst>
          </a:blip>
          <a:stretch>
            <a:fillRect/>
          </a:stretch>
        </p:blipFill>
        <p:spPr>
          <a:xfrm>
            <a:off x="369707" y="4686556"/>
            <a:ext cx="6069013" cy="2747215"/>
          </a:xfrm>
        </p:spPr>
      </p:pic>
      <p:sp>
        <p:nvSpPr>
          <p:cNvPr id="17" name="Arrow: Left 16">
            <a:extLst>
              <a:ext uri="{FF2B5EF4-FFF2-40B4-BE49-F238E27FC236}">
                <a16:creationId xmlns:a16="http://schemas.microsoft.com/office/drawing/2014/main" id="{6AC001A1-FCEA-4C9A-AA97-763B2B31E42C}"/>
              </a:ext>
            </a:extLst>
          </p:cNvPr>
          <p:cNvSpPr/>
          <p:nvPr/>
        </p:nvSpPr>
        <p:spPr>
          <a:xfrm rot="2332778">
            <a:off x="5057337" y="5033080"/>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03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 5">
            <a:extLst>
              <a:ext uri="{FF2B5EF4-FFF2-40B4-BE49-F238E27FC236}">
                <a16:creationId xmlns:a16="http://schemas.microsoft.com/office/drawing/2014/main" id="{4B683E38-70F3-4FA4-944C-174FCAA32CE7}"/>
              </a:ext>
            </a:extLst>
          </p:cNvPr>
          <p:cNvSpPr/>
          <p:nvPr/>
        </p:nvSpPr>
        <p:spPr>
          <a:xfrm rot="19586103">
            <a:off x="4453037" y="266032"/>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8">
            <a:extLst>
              <a:ext uri="{FF2B5EF4-FFF2-40B4-BE49-F238E27FC236}">
                <a16:creationId xmlns:a16="http://schemas.microsoft.com/office/drawing/2014/main" id="{64ABECB5-BD24-45B7-BE1C-C92C7427EF29}"/>
              </a:ext>
            </a:extLst>
          </p:cNvPr>
          <p:cNvSpPr txBox="1">
            <a:spLocks/>
          </p:cNvSpPr>
          <p:nvPr/>
        </p:nvSpPr>
        <p:spPr>
          <a:xfrm>
            <a:off x="357455" y="3995335"/>
            <a:ext cx="6057901" cy="9186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After completing contractors, select the location of construction by using </a:t>
            </a:r>
            <a:r>
              <a:rPr lang="en-US" sz="1400" b="1"/>
              <a:t>either</a:t>
            </a:r>
            <a:r>
              <a:rPr lang="en-US" sz="1400"/>
              <a:t> the </a:t>
            </a:r>
            <a:r>
              <a:rPr lang="en-US" sz="1400" u="sng"/>
              <a:t>Address</a:t>
            </a:r>
            <a:r>
              <a:rPr lang="en-US" sz="1400"/>
              <a:t> or the </a:t>
            </a:r>
            <a:r>
              <a:rPr lang="en-US" sz="1400" u="sng"/>
              <a:t>Parcel</a:t>
            </a:r>
            <a:r>
              <a:rPr lang="en-US" sz="1400"/>
              <a:t> field.  </a:t>
            </a:r>
            <a:r>
              <a:rPr lang="en-US" sz="1400" b="1"/>
              <a:t>SEARCH</a:t>
            </a:r>
            <a:r>
              <a:rPr lang="en-US" sz="1400"/>
              <a:t> will autofill all other fields including the recorded owner.  If searching by address is problematic, the 10-digit Property Identification Number (PIN) from your tax documents or deed should be used.</a:t>
            </a:r>
            <a:endParaRPr lang="en-US" sz="1400" dirty="0"/>
          </a:p>
        </p:txBody>
      </p:sp>
      <p:pic>
        <p:nvPicPr>
          <p:cNvPr id="9" name="Content Placeholder 6" descr="Graphical user interface, text, application, email, Teams&#10;&#10;Description automatically generated">
            <a:extLst>
              <a:ext uri="{FF2B5EF4-FFF2-40B4-BE49-F238E27FC236}">
                <a16:creationId xmlns:a16="http://schemas.microsoft.com/office/drawing/2014/main" id="{515D8BDE-FC63-4580-B63D-706DDF679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67" y="882027"/>
            <a:ext cx="6069013" cy="2130780"/>
          </a:xfrm>
          <a:prstGeom prst="rect">
            <a:avLst/>
          </a:prstGeom>
        </p:spPr>
      </p:pic>
      <p:pic>
        <p:nvPicPr>
          <p:cNvPr id="10" name="Picture 9">
            <a:extLst>
              <a:ext uri="{FF2B5EF4-FFF2-40B4-BE49-F238E27FC236}">
                <a16:creationId xmlns:a16="http://schemas.microsoft.com/office/drawing/2014/main" id="{B16EBC69-8119-48AB-877C-1AEB503D66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14423" y="1949636"/>
            <a:ext cx="4190239" cy="1900310"/>
          </a:xfrm>
          <a:prstGeom prst="rect">
            <a:avLst/>
          </a:prstGeom>
        </p:spPr>
      </p:pic>
      <p:pic>
        <p:nvPicPr>
          <p:cNvPr id="12" name="Content Placeholder 2" descr="Graphical user interface, application&#10;&#10;Description automatically generated">
            <a:extLst>
              <a:ext uri="{FF2B5EF4-FFF2-40B4-BE49-F238E27FC236}">
                <a16:creationId xmlns:a16="http://schemas.microsoft.com/office/drawing/2014/main" id="{00A24579-FCA8-48D3-81B4-E132439B27B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78967" y="5406995"/>
            <a:ext cx="5925695" cy="1431956"/>
          </a:xfrm>
        </p:spPr>
      </p:pic>
      <p:sp>
        <p:nvSpPr>
          <p:cNvPr id="14" name="Content Placeholder 7">
            <a:extLst>
              <a:ext uri="{FF2B5EF4-FFF2-40B4-BE49-F238E27FC236}">
                <a16:creationId xmlns:a16="http://schemas.microsoft.com/office/drawing/2014/main" id="{F0792024-A4AF-449D-9DA1-03E16FC4E519}"/>
              </a:ext>
            </a:extLst>
          </p:cNvPr>
          <p:cNvSpPr>
            <a:spLocks noGrp="1"/>
          </p:cNvSpPr>
          <p:nvPr>
            <p:ph sz="half" idx="2"/>
          </p:nvPr>
        </p:nvSpPr>
        <p:spPr>
          <a:xfrm>
            <a:off x="357455" y="6861363"/>
            <a:ext cx="6057901" cy="1400610"/>
          </a:xfrm>
        </p:spPr>
        <p:txBody>
          <a:bodyPr>
            <a:normAutofit lnSpcReduction="10000"/>
          </a:bodyPr>
          <a:lstStyle/>
          <a:p>
            <a:pPr marL="0" indent="0">
              <a:buNone/>
            </a:pPr>
            <a:r>
              <a:rPr lang="en-US" sz="1400" dirty="0"/>
              <a:t>Select the type of ownership, </a:t>
            </a:r>
            <a:r>
              <a:rPr lang="en-US" sz="1400" u="sng" dirty="0"/>
              <a:t>Bank/Trust Company</a:t>
            </a:r>
            <a:r>
              <a:rPr lang="en-US" sz="1400" dirty="0"/>
              <a:t>, </a:t>
            </a:r>
            <a:r>
              <a:rPr lang="en-US" sz="1400" u="sng" dirty="0"/>
              <a:t>Family Trust </a:t>
            </a:r>
            <a:r>
              <a:rPr lang="en-US" sz="1400" dirty="0"/>
              <a:t>or </a:t>
            </a:r>
            <a:r>
              <a:rPr lang="en-US" sz="1400" u="sng" dirty="0"/>
              <a:t>Individual</a:t>
            </a:r>
            <a:r>
              <a:rPr lang="en-US" sz="1400" dirty="0"/>
              <a:t>, from the drop down.  If the property is owned by a bank or trust company, a Trust Disclosure from your bank will be required to submit your application.  If you are in a Family Trust (</a:t>
            </a:r>
            <a:r>
              <a:rPr lang="en-US" sz="1400" dirty="0" err="1"/>
              <a:t>ie</a:t>
            </a:r>
            <a:r>
              <a:rPr lang="en-US" sz="1400" dirty="0"/>
              <a:t>:  Smith Family Rev Tr), you will need to provide a trust document with the Trustee’s name.  Select</a:t>
            </a:r>
            <a:r>
              <a:rPr lang="en-US" sz="1400" u="sng" dirty="0"/>
              <a:t> Individual </a:t>
            </a:r>
            <a:r>
              <a:rPr lang="en-US" sz="1400" dirty="0"/>
              <a:t>if the property is owned by one or more individuals or a trust with a single name (</a:t>
            </a:r>
            <a:r>
              <a:rPr lang="en-US" sz="1400" dirty="0" err="1"/>
              <a:t>ie</a:t>
            </a:r>
            <a:r>
              <a:rPr lang="en-US" sz="1400" dirty="0"/>
              <a:t>: Bob Smith Trust).  Select </a:t>
            </a:r>
            <a:r>
              <a:rPr lang="en-US" sz="1400" b="1" dirty="0"/>
              <a:t>CONTINUE APPLICATION</a:t>
            </a:r>
            <a:r>
              <a:rPr lang="en-US" sz="1400" dirty="0"/>
              <a:t>.</a:t>
            </a:r>
          </a:p>
        </p:txBody>
      </p:sp>
    </p:spTree>
    <p:extLst>
      <p:ext uri="{BB962C8B-B14F-4D97-AF65-F5344CB8AC3E}">
        <p14:creationId xmlns:p14="http://schemas.microsoft.com/office/powerpoint/2010/main" val="386881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 application, email&#10;&#10;Description automatically generated">
            <a:extLst>
              <a:ext uri="{FF2B5EF4-FFF2-40B4-BE49-F238E27FC236}">
                <a16:creationId xmlns:a16="http://schemas.microsoft.com/office/drawing/2014/main" id="{76587164-FF4F-4F37-B1F3-6742FC76806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0292" y="914400"/>
            <a:ext cx="6110552" cy="4410120"/>
          </a:xfrm>
        </p:spPr>
      </p:pic>
      <p:sp>
        <p:nvSpPr>
          <p:cNvPr id="6" name="Content Placeholder 5">
            <a:extLst>
              <a:ext uri="{FF2B5EF4-FFF2-40B4-BE49-F238E27FC236}">
                <a16:creationId xmlns:a16="http://schemas.microsoft.com/office/drawing/2014/main" id="{9518FF78-7C48-4E5D-8BC2-43F1ABE0CE4C}"/>
              </a:ext>
            </a:extLst>
          </p:cNvPr>
          <p:cNvSpPr>
            <a:spLocks noGrp="1"/>
          </p:cNvSpPr>
          <p:nvPr>
            <p:ph sz="half" idx="2"/>
          </p:nvPr>
        </p:nvSpPr>
        <p:spPr>
          <a:xfrm>
            <a:off x="302943" y="5715000"/>
            <a:ext cx="6057901" cy="2514600"/>
          </a:xfrm>
        </p:spPr>
        <p:txBody>
          <a:bodyPr>
            <a:normAutofit/>
          </a:bodyPr>
          <a:lstStyle/>
          <a:p>
            <a:pPr marL="0" indent="0">
              <a:buNone/>
            </a:pPr>
            <a:r>
              <a:rPr lang="en-US" sz="1400" dirty="0"/>
              <a:t>Describe the scope of work for which you are applying.  Provide adequate detail.  Descriptions which are vague or inconsistent will be rejected.</a:t>
            </a:r>
          </a:p>
          <a:p>
            <a:pPr marL="0" indent="0">
              <a:buNone/>
            </a:pPr>
            <a:r>
              <a:rPr lang="en-US" sz="1400" dirty="0"/>
              <a:t>Complete the required fields as indicated by the red asterisk. If required fields are not complete, a notice will appear directing you to the unfinished items.  All items must be complete to continue. </a:t>
            </a:r>
          </a:p>
          <a:p>
            <a:pPr marL="0" indent="0">
              <a:buNone/>
            </a:pPr>
            <a:endParaRPr lang="en-US" sz="1400" dirty="0"/>
          </a:p>
        </p:txBody>
      </p:sp>
      <p:sp>
        <p:nvSpPr>
          <p:cNvPr id="11" name="Arrow: Left 10">
            <a:extLst>
              <a:ext uri="{FF2B5EF4-FFF2-40B4-BE49-F238E27FC236}">
                <a16:creationId xmlns:a16="http://schemas.microsoft.com/office/drawing/2014/main" id="{751D88B1-D1BC-40C3-A664-79B9E661FE90}"/>
              </a:ext>
            </a:extLst>
          </p:cNvPr>
          <p:cNvSpPr/>
          <p:nvPr/>
        </p:nvSpPr>
        <p:spPr>
          <a:xfrm rot="19586103">
            <a:off x="557488" y="1743307"/>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45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587164-FF4F-4F37-B1F3-6742FC76806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50292" y="977151"/>
            <a:ext cx="6110552" cy="4284617"/>
          </a:xfrm>
        </p:spPr>
      </p:pic>
      <p:sp>
        <p:nvSpPr>
          <p:cNvPr id="6" name="Content Placeholder 5">
            <a:extLst>
              <a:ext uri="{FF2B5EF4-FFF2-40B4-BE49-F238E27FC236}">
                <a16:creationId xmlns:a16="http://schemas.microsoft.com/office/drawing/2014/main" id="{9518FF78-7C48-4E5D-8BC2-43F1ABE0CE4C}"/>
              </a:ext>
            </a:extLst>
          </p:cNvPr>
          <p:cNvSpPr>
            <a:spLocks noGrp="1"/>
          </p:cNvSpPr>
          <p:nvPr>
            <p:ph sz="half" idx="2"/>
          </p:nvPr>
        </p:nvSpPr>
        <p:spPr>
          <a:xfrm>
            <a:off x="355594" y="5288662"/>
            <a:ext cx="6057901" cy="762000"/>
          </a:xfrm>
        </p:spPr>
        <p:txBody>
          <a:bodyPr>
            <a:normAutofit/>
          </a:bodyPr>
          <a:lstStyle/>
          <a:p>
            <a:pPr marL="0" indent="0">
              <a:buNone/>
            </a:pPr>
            <a:r>
              <a:rPr lang="en-US" sz="1400" dirty="0"/>
              <a:t>You may </a:t>
            </a:r>
            <a:r>
              <a:rPr lang="en-US" sz="1400" b="1" dirty="0"/>
              <a:t>SAVE AND RESUME LATER </a:t>
            </a:r>
            <a:r>
              <a:rPr lang="en-US" sz="1400" dirty="0"/>
              <a:t>at any time.  A temporary record will be created at your home page allowing you to continue from where you left off or at the beginning of your application. </a:t>
            </a:r>
          </a:p>
          <a:p>
            <a:pPr marL="0" indent="0">
              <a:buNone/>
            </a:pPr>
            <a:endParaRPr lang="en-US" sz="1400" dirty="0"/>
          </a:p>
        </p:txBody>
      </p:sp>
    </p:spTree>
    <p:extLst>
      <p:ext uri="{BB962C8B-B14F-4D97-AF65-F5344CB8AC3E}">
        <p14:creationId xmlns:p14="http://schemas.microsoft.com/office/powerpoint/2010/main" val="274806130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TotalTime>
  <Words>828</Words>
  <Application>Microsoft Office PowerPoint</Application>
  <PresentationFormat>On-screen Show (4:3)</PresentationFormat>
  <Paragraphs>22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Mason</dc:creator>
  <cp:lastModifiedBy>Mason, Andrea</cp:lastModifiedBy>
  <cp:revision>39</cp:revision>
  <cp:lastPrinted>2022-01-23T19:09:36Z</cp:lastPrinted>
  <dcterms:created xsi:type="dcterms:W3CDTF">2021-10-31T11:41:59Z</dcterms:created>
  <dcterms:modified xsi:type="dcterms:W3CDTF">2022-01-23T19:17:36Z</dcterms:modified>
</cp:coreProperties>
</file>